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8"/>
  </p:notesMasterIdLst>
  <p:sldIdLst>
    <p:sldId id="287" r:id="rId5"/>
    <p:sldId id="302" r:id="rId6"/>
    <p:sldId id="303" r:id="rId7"/>
    <p:sldId id="304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D62AC0-11FA-694E-A26E-411FDB626BA7}" v="67" dt="2024-04-19T23:14:26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599"/>
  </p:normalViewPr>
  <p:slideViewPr>
    <p:cSldViewPr snapToGrid="0">
      <p:cViewPr varScale="1">
        <p:scale>
          <a:sx n="108" d="100"/>
          <a:sy n="108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834F8-8073-4C9E-BA90-2AB0292F725C}" type="datetimeFigureOut"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DE3D-6376-42FC-8551-09455E751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4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4DE3D-6376-42FC-8551-09455E7518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1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1035436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</a:t>
            </a:r>
            <a:br>
              <a:rPr lang="en-US"/>
            </a:br>
            <a:r>
              <a:rPr lang="en-US"/>
              <a:t>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1035436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148794"/>
            <a:ext cx="1035436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1037658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A096FDD2-3609-3C49-9ED5-616F9E36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6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389509"/>
            <a:ext cx="10287000" cy="1331865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 </a:t>
            </a:r>
            <a:br>
              <a:rPr lang="en-US"/>
            </a:br>
            <a:r>
              <a:rPr lang="en-US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0741"/>
            <a:ext cx="10287000" cy="3892859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0AA5F87C-9826-7441-9CF2-6F364BF7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78EF36-A6E8-DB4E-8C3A-B3624ECEE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67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4800219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664346"/>
            <a:ext cx="480022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8" name="Picture 17" descr="The University of Iowa">
            <a:extLst>
              <a:ext uri="{FF2B5EF4-FFF2-40B4-BE49-F238E27FC236}">
                <a16:creationId xmlns:a16="http://schemas.microsoft.com/office/drawing/2014/main" id="{A96F9427-B9C2-6F44-ADD6-28635EDF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D918E3-A228-4F47-B892-288E22CD6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8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1686756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2674396"/>
            <a:ext cx="2973372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168675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2674396"/>
            <a:ext cx="316674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3" name="Picture 22" descr="The University of Iowa">
            <a:extLst>
              <a:ext uri="{FF2B5EF4-FFF2-40B4-BE49-F238E27FC236}">
                <a16:creationId xmlns:a16="http://schemas.microsoft.com/office/drawing/2014/main" id="{529638AC-0ED3-DE46-BC83-28B1D845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42FB62D-41EB-7A41-B0D2-60C8BB6A3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16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52425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737133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37134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06107" y="1686756"/>
            <a:ext cx="214876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06108" y="2674396"/>
            <a:ext cx="214876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6741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167670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2664346"/>
            <a:ext cx="2358867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178B6A3E-B578-0F40-9695-2E975D12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253C989-F49D-8D4D-BFD5-ECCB6E59B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84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183508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850484"/>
            <a:ext cx="1835088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301186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CA73044-ABA5-4A68-81D4-75723F104CF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29003" y="1686758"/>
            <a:ext cx="162430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9FEDBA-37CD-4D7E-A729-6821E598E6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2900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66192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96DFA0C-E450-4893-8C79-6243F569798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28122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9D9C274-DDDD-4725-8A7B-113147DD783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8122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31909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93742B6-D009-4AB4-BBDC-24522E901BB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349043" y="1686758"/>
            <a:ext cx="1617953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0357619-5F6A-4C63-90C3-32B37CE73C9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49044" y="2850484"/>
            <a:ext cx="161795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1841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35F8812-D495-478D-828C-D8CF0753EEB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01266" y="1686758"/>
            <a:ext cx="183508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38FA747-D085-4909-A6FE-575A5C65242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401267" y="2850484"/>
            <a:ext cx="1838233" cy="309311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4AB6F8-D05F-8E40-A637-083D1274FB35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8" name="Picture 37" descr="The University of Iowa">
            <a:extLst>
              <a:ext uri="{FF2B5EF4-FFF2-40B4-BE49-F238E27FC236}">
                <a16:creationId xmlns:a16="http://schemas.microsoft.com/office/drawing/2014/main" id="{03F28A08-B979-7F4D-A857-AE155CAB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48092FCE-E544-874D-A440-7B68904C3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1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2" y="3291760"/>
            <a:ext cx="10288587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10288586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4" y="4753992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10288586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40242CE7-09BD-8143-AE27-4BF19379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415A2A-5C4A-BE45-8CAF-820EC97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6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8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3" y="3291760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5" y="475399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3696" y="1688512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83697" y="2121764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83698" y="3293514"/>
            <a:ext cx="4755838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83699" y="3726766"/>
            <a:ext cx="4755838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83700" y="4755746"/>
            <a:ext cx="4755838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83701" y="5188998"/>
            <a:ext cx="4755838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0BB6734F-670C-234F-9B83-4953BF83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695749F-B8A1-694A-8E96-E3DE4B0E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9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2120010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/>
        </p:nvCxnSpPr>
        <p:spPr>
          <a:xfrm>
            <a:off x="949325" y="2760956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4094" y="2904080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4096" y="3337333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/>
        </p:nvCxnSpPr>
        <p:spPr>
          <a:xfrm>
            <a:off x="950912" y="3792244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54098" y="3970621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54100" y="4403874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/>
        </p:nvCxnSpPr>
        <p:spPr>
          <a:xfrm>
            <a:off x="952506" y="488567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4096" y="5089029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4098" y="5522281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/>
        </p:nvCxnSpPr>
        <p:spPr>
          <a:xfrm>
            <a:off x="609600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67495" y="1688232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7497" y="2121484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69089" y="2905554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69091" y="3338807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69093" y="3972095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469095" y="4405348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469091" y="5090503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69093" y="5523755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The University of Iowa">
            <a:extLst>
              <a:ext uri="{FF2B5EF4-FFF2-40B4-BE49-F238E27FC236}">
                <a16:creationId xmlns:a16="http://schemas.microsoft.com/office/drawing/2014/main" id="{58CA1799-4AEA-D247-8458-F8440E40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FFD2AE71-6126-9A49-BF5D-602677416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9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8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238480"/>
            <a:ext cx="4800219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/>
        </p:nvCxnSpPr>
        <p:spPr>
          <a:xfrm>
            <a:off x="949325" y="3790765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8052" y="4209907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58053" y="4761629"/>
            <a:ext cx="4800219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6096000" y="1679384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6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228428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39276" y="4199855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39277" y="4751577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9AAD4B2F-0082-B749-BE09-2EC20A6C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D920E71-4E45-E74F-B01A-DC16C3B8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5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2400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Sta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9080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7173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</a:extLst>
          </p:cNvPr>
          <p:cNvCxnSpPr>
            <a:cxnSpLocks/>
          </p:cNvCxnSpPr>
          <p:nvPr/>
        </p:nvCxnSpPr>
        <p:spPr>
          <a:xfrm>
            <a:off x="896513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39080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582471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5" name="Picture Placeholder 50">
            <a:extLst>
              <a:ext uri="{FF2B5EF4-FFF2-40B4-BE49-F238E27FC236}">
                <a16:creationId xmlns:a16="http://schemas.microsoft.com/office/drawing/2014/main" id="{3ED87A8B-0573-474F-94C0-2F7E344853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80564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</a:extLst>
          </p:cNvPr>
          <p:cNvCxnSpPr>
            <a:cxnSpLocks/>
          </p:cNvCxnSpPr>
          <p:nvPr/>
        </p:nvCxnSpPr>
        <p:spPr>
          <a:xfrm>
            <a:off x="4539904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2471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225863" y="2597398"/>
            <a:ext cx="174224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55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29" name="Picture Placeholder 50">
            <a:extLst>
              <a:ext uri="{FF2B5EF4-FFF2-40B4-BE49-F238E27FC236}">
                <a16:creationId xmlns:a16="http://schemas.microsoft.com/office/drawing/2014/main" id="{106DB928-4AE1-4E4B-9A4C-6062FC24770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23956" y="2243035"/>
            <a:ext cx="1071841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</a:extLst>
          </p:cNvPr>
          <p:cNvCxnSpPr>
            <a:cxnSpLocks/>
          </p:cNvCxnSpPr>
          <p:nvPr/>
        </p:nvCxnSpPr>
        <p:spPr>
          <a:xfrm>
            <a:off x="8183296" y="3573316"/>
            <a:ext cx="32125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8225863" y="3819675"/>
            <a:ext cx="3169934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66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2677626"/>
            <a:ext cx="9144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339665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4709626"/>
            <a:ext cx="914400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087150"/>
            <a:ext cx="914400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1774216"/>
            <a:ext cx="916622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85527-7A8C-3647-9D96-6D076FA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0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</a:extLst>
          </p:cNvPr>
          <p:cNvSpPr/>
          <p:nvPr/>
        </p:nvSpPr>
        <p:spPr>
          <a:xfrm>
            <a:off x="166474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3910" y="2337468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4078664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F9D861-0550-4AC8-BB96-094DAF60B7F4}"/>
              </a:ext>
            </a:extLst>
          </p:cNvPr>
          <p:cNvSpPr/>
          <p:nvPr/>
        </p:nvSpPr>
        <p:spPr>
          <a:xfrm>
            <a:off x="5231950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4382C3D7-6E45-864C-A5B5-39762336A48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500171" y="2310547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4078664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01DA23-83F7-4662-BC02-2666717C53B4}"/>
              </a:ext>
            </a:extLst>
          </p:cNvPr>
          <p:cNvSpPr/>
          <p:nvPr/>
        </p:nvSpPr>
        <p:spPr>
          <a:xfrm>
            <a:off x="8775763" y="2050741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E1CEA20-24A4-8C45-B5A6-CE111F714F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46432" y="2299135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4078663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9C14D290-718E-D94D-BEC3-A2B3F3F5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387E550-EB5F-3F4A-9BFA-44D25611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4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260812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0A1A4191-73C5-A24C-B85A-D6F8FC57252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40727" y="231168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2500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935830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D7A0C8CB-AE00-AE4E-8B06-C3CDA2E8A6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21796" y="2280863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627518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6513929" y="2050739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ED777B6-C788-B840-ACC3-FD8949E42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93844" y="2309972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05617" y="4078664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9188946" y="2045132"/>
            <a:ext cx="1742242" cy="174224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4C4E3A7-AB8A-6243-BBFD-8A433C7847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607" y="2311684"/>
            <a:ext cx="1182412" cy="122262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880634" y="4073057"/>
            <a:ext cx="2358866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6D319038-0896-5540-A405-0F93F52C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F5779A1-5C1A-D949-93A6-EFB401BFC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51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7E2EA4D-EFA8-4B7C-9585-ADB07DA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/>
        </p:nvCxnSpPr>
        <p:spPr>
          <a:xfrm>
            <a:off x="2535870" y="2921860"/>
            <a:ext cx="7111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/>
        </p:nvSpPr>
        <p:spPr>
          <a:xfrm>
            <a:off x="1175438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E2F4087-739F-1B43-B022-92BCEDD29A2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48972" y="2403497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175438" y="407866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/>
        </p:nvSpPr>
        <p:spPr>
          <a:xfrm>
            <a:off x="3222122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90A73C4-9F43-6142-BBC5-1C887BE310E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2864" y="2384080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B9DF875-9EAF-4928-8E91-6599CCEAADE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225991" y="4080927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/>
        </p:nvSpPr>
        <p:spPr>
          <a:xfrm>
            <a:off x="5305996" y="2125657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21B32AC-29FE-5347-BC89-E1D12CFE917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88241" y="2367425"/>
            <a:ext cx="1030100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AF8AD6-3AD0-422C-B775-D4163897266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285614" y="4095574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/>
        </p:nvSpPr>
        <p:spPr>
          <a:xfrm>
            <a:off x="7346820" y="2120050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035F86CE-4040-2C49-984A-EDA41DCC41D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83252" y="2382067"/>
            <a:ext cx="1121725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322EF39-6BE8-4D2B-B814-5743037B71F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325607" y="4098102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182B05-A7F1-450F-AE61-51425BEF3AA6}"/>
              </a:ext>
            </a:extLst>
          </p:cNvPr>
          <p:cNvSpPr/>
          <p:nvPr/>
        </p:nvSpPr>
        <p:spPr>
          <a:xfrm>
            <a:off x="9434872" y="2133924"/>
            <a:ext cx="1594590" cy="159459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F0B4205C-10C8-FE4A-8B1C-0B1A629E22B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82000" y="2389427"/>
            <a:ext cx="1100333" cy="108649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D14923E-7CAE-49B7-9668-7B538ECFDC5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419080" y="4107460"/>
            <a:ext cx="1601504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66093-3200-6440-8AB2-9242D398F84E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2" name="Picture 21" descr="The University of Iowa">
            <a:extLst>
              <a:ext uri="{FF2B5EF4-FFF2-40B4-BE49-F238E27FC236}">
                <a16:creationId xmlns:a16="http://schemas.microsoft.com/office/drawing/2014/main" id="{D664CA64-A0A9-F34D-BDC5-9ABCDE7A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B50283A-D398-E048-BDA3-92DD544A4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4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325" y="1684461"/>
            <a:ext cx="317023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8916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83805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4376691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02447" y="1677611"/>
            <a:ext cx="2987311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5" y="3537679"/>
            <a:ext cx="2973372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6" y="4372568"/>
            <a:ext cx="2973372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7806430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2642" y="1684461"/>
            <a:ext cx="3166858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4" y="3537679"/>
            <a:ext cx="31667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4372568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6" name="Picture 25" descr="The University of Iowa">
            <a:extLst>
              <a:ext uri="{FF2B5EF4-FFF2-40B4-BE49-F238E27FC236}">
                <a16:creationId xmlns:a16="http://schemas.microsoft.com/office/drawing/2014/main" id="{425DB221-2568-9A44-ABC3-1ED0E0B4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E30D721-4805-D344-A3E0-90A8F1D56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43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9325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/>
        </p:nvCxnSpPr>
        <p:spPr>
          <a:xfrm>
            <a:off x="344118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93362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630386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630387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/>
        </p:nvCxnSpPr>
        <p:spPr>
          <a:xfrm>
            <a:off x="6095740" y="1686758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37399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242957" y="3545060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242958" y="4372570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/>
        </p:nvCxnSpPr>
        <p:spPr>
          <a:xfrm>
            <a:off x="8750300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81435" y="1680693"/>
            <a:ext cx="2349365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875080" y="3548916"/>
            <a:ext cx="2358867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875081" y="4362520"/>
            <a:ext cx="2358867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2" name="Picture 31" descr="The University of Iowa">
            <a:extLst>
              <a:ext uri="{FF2B5EF4-FFF2-40B4-BE49-F238E27FC236}">
                <a16:creationId xmlns:a16="http://schemas.microsoft.com/office/drawing/2014/main" id="{710BB67D-293B-374F-89FC-5F2EBF9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E9B966-22C9-0D4A-8DF7-FFA7CF9C9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38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14F11A61-EE32-4596-8BBC-0626131F1E6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24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/>
        </p:nvCxnSpPr>
        <p:spPr>
          <a:xfrm>
            <a:off x="29247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10B80E7E-3ECA-A84C-BBC2-DF9FD6DED4F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534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9C78E2-4679-F844-BB37-D2E07B542CA3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30534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F3EA205-7109-BC44-BA2C-7704780449E8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0534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/>
        </p:nvCxnSpPr>
        <p:spPr>
          <a:xfrm>
            <a:off x="5036631" y="1686759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4EF24A51-2D82-AA40-8405-8CFEC6F5C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87042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0D707E7-5635-444F-BB41-10E2268CC099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187044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340EF3F-9B6C-B54B-94AD-7275543213B0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5187045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/>
        </p:nvCxnSpPr>
        <p:spPr>
          <a:xfrm>
            <a:off x="714848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4D703A3B-87F3-AE45-90D2-795F9DA8857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66213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C95157B-C7FC-864F-A9C2-08E02E26EE0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7266215" y="3545060"/>
            <a:ext cx="1826629" cy="6676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1E05108-E0DC-6947-A186-EA5436079AAF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7266216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/>
        </p:nvCxnSpPr>
        <p:spPr>
          <a:xfrm>
            <a:off x="9260331" y="1686759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E90B3032-DDF8-0446-8BB7-81565519E03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10699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24287DA-FEAD-6E4A-83EC-B59516E2386C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9410701" y="3545060"/>
            <a:ext cx="1826629" cy="67511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FC143B3-231A-2B46-ABBF-7F6B6BBF4596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9410702" y="4275590"/>
            <a:ext cx="1826629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4E17D8-CAFF-0E47-97EF-4D4BC59FFC70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43" name="Picture 42" descr="The University of Iowa">
            <a:extLst>
              <a:ext uri="{FF2B5EF4-FFF2-40B4-BE49-F238E27FC236}">
                <a16:creationId xmlns:a16="http://schemas.microsoft.com/office/drawing/2014/main" id="{924E35CA-EA2E-084A-B4D2-736FEA8C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D752B61A-80FF-1049-8A33-5614EE9DC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4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325" y="498296"/>
            <a:ext cx="5260975" cy="8961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686757"/>
            <a:ext cx="5257801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1534" y="0"/>
            <a:ext cx="50292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9CE5618D-3613-E04D-A815-ED9A2C5A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5C85E8-314E-3E45-BB26-1A95C606F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49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12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1056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365125"/>
            <a:ext cx="5254505" cy="1331865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</a:extLst>
          </p:cNvPr>
          <p:cNvCxnSpPr>
            <a:cxnSpLocks/>
          </p:cNvCxnSpPr>
          <p:nvPr/>
        </p:nvCxnSpPr>
        <p:spPr>
          <a:xfrm>
            <a:off x="9525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962386"/>
            <a:ext cx="5266450" cy="3981214"/>
          </a:xfrm>
        </p:spPr>
        <p:txBody>
          <a:bodyPr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9502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3630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9502" y="3260862"/>
            <a:ext cx="5032499" cy="312864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9" name="Picture 18" descr="The University of Iowa">
            <a:extLst>
              <a:ext uri="{FF2B5EF4-FFF2-40B4-BE49-F238E27FC236}">
                <a16:creationId xmlns:a16="http://schemas.microsoft.com/office/drawing/2014/main" id="{87382191-DF4D-7341-915C-9C104453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1405B1-B61E-0943-909C-EFA16B5EE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69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26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240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494273"/>
            <a:ext cx="10290175" cy="86908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/>
        </p:nvCxnSpPr>
        <p:spPr>
          <a:xfrm>
            <a:off x="949325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49325" y="1570038"/>
            <a:ext cx="10290175" cy="4114800"/>
          </a:xfrm>
        </p:spPr>
        <p:txBody>
          <a:bodyPr lIns="0" tIns="0" rIns="0" bIns="0"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F53BBB5F-6629-C742-91EE-40B5B8BC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3AC09A7-82B4-6B47-A4FB-CA6800EA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8383" y="3029213"/>
            <a:ext cx="2687038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tx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8383" y="0"/>
            <a:ext cx="2687038" cy="1279542"/>
          </a:xfrm>
          <a:prstGeom prst="rect">
            <a:avLst/>
          </a:prstGeom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D36833F-B2C7-1C49-9947-A60C1ACB0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2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431224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DD4F96-5BFE-3049-B4E0-9CDD4F5C3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1599"/>
            <a:ext cx="2687038" cy="1276343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540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1" y="3367173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/>
        </p:nvCxnSpPr>
        <p:spPr>
          <a:xfrm>
            <a:off x="974126" y="3029213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5016" y="3029213"/>
            <a:ext cx="2693773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/>
        </p:nvSpPr>
        <p:spPr>
          <a:xfrm>
            <a:off x="949325" y="5019085"/>
            <a:ext cx="318908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8233" y="5019085"/>
            <a:ext cx="2231701" cy="36933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</a:extLst>
          </p:cNvPr>
          <p:cNvGrpSpPr/>
          <p:nvPr/>
        </p:nvGrpSpPr>
        <p:grpSpPr>
          <a:xfrm>
            <a:off x="1071271" y="5122118"/>
            <a:ext cx="142379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6" y="2463764"/>
            <a:ext cx="715700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0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85842"/>
            <a:ext cx="10515600" cy="89611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75842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0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11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27CD-8CB1-20A8-5588-AAA5171C5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EB40C-B560-0D68-E63C-260806217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33C61-C70C-E473-9103-55818773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E05-4AA7-7F43-B512-76BF214D71A6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96344-72EE-A503-1D95-53DED4D4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CD737-86A8-52A4-96B6-5D740A89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31F2-457F-A542-80CF-19F90950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0097" y="2184901"/>
            <a:ext cx="6155725" cy="2561760"/>
          </a:xfrm>
        </p:spPr>
        <p:txBody>
          <a:bodyPr anchor="ctr" anchorCtr="0">
            <a:normAutofit/>
          </a:bodyPr>
          <a:lstStyle>
            <a:lvl1pPr algn="l">
              <a:defRPr sz="5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098" y="46768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096" y="51394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BCADCB-4DBB-9C43-A696-780C05775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9599" y="152400"/>
            <a:ext cx="3385601" cy="919069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20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7738" y="0"/>
            <a:ext cx="2687038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121650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0" y="2805221"/>
            <a:ext cx="1028699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/>
        </p:nvCxnSpPr>
        <p:spPr>
          <a:xfrm>
            <a:off x="974126" y="2578471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0" y="3791876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73025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661" y="2215171"/>
            <a:ext cx="4368798" cy="6463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/>
          <a:p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93835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6" name="Picture 15" descr="The University of Iowa">
            <a:extLst>
              <a:ext uri="{FF2B5EF4-FFF2-40B4-BE49-F238E27FC236}">
                <a16:creationId xmlns:a16="http://schemas.microsoft.com/office/drawing/2014/main" id="{7148CCDA-64E4-6A4E-A6A7-D2AB5515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AE079D-23CF-2543-B543-90A5EB0D2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6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2400">
          <p15:clr>
            <a:srgbClr val="FBAE40"/>
          </p15:clr>
        </p15:guide>
        <p15:guide id="8" orient="horz" pos="37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526777"/>
            <a:ext cx="10287001" cy="869089"/>
          </a:xfrm>
        </p:spPr>
        <p:txBody>
          <a:bodyPr lIns="0" tIns="0" rIns="0" b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</a:extLst>
          </p:cNvPr>
          <p:cNvCxnSpPr>
            <a:cxnSpLocks/>
          </p:cNvCxnSpPr>
          <p:nvPr/>
        </p:nvCxnSpPr>
        <p:spPr>
          <a:xfrm>
            <a:off x="952498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52498" y="1686757"/>
            <a:ext cx="10251527" cy="4256843"/>
          </a:xfrm>
        </p:spPr>
        <p:txBody>
          <a:bodyPr lIns="0" tIns="0" rIns="0" bIns="0"/>
          <a:lstStyle>
            <a:lvl1pPr marL="228600" indent="-22860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600200" indent="-22860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</a:extLst>
          </p:cNvPr>
          <p:cNvSpPr/>
          <p:nvPr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DC5F3A3D-928C-F445-ACB3-2C38F21F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2F140A7-DF6E-3245-BC22-1F0E9CFEE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3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87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Roboto" panose="02000000000000000000" pitchFamily="2" charset="0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14D-2584-45A9-93E1-83F0A31A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4706"/>
            <a:ext cx="10515600" cy="312338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Roboto"/>
                <a:ea typeface="Roboto"/>
                <a:cs typeface="Arial"/>
              </a:rPr>
              <a:t>GHANA CALIBRATION</a:t>
            </a:r>
            <a:endParaRPr lang="en-US" sz="6000" b="0" dirty="0">
              <a:latin typeface="Roboto"/>
              <a:ea typeface="Roboto"/>
            </a:endParaRPr>
          </a:p>
          <a:p>
            <a:pPr algn="ctr"/>
            <a:r>
              <a:rPr lang="en-US" sz="2400" b="0" dirty="0">
                <a:latin typeface="Roboto"/>
                <a:ea typeface="Roboto"/>
                <a:cs typeface="Arial"/>
              </a:rPr>
              <a:t>1km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4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 range&#10;&#10;Description automatically generated">
            <a:extLst>
              <a:ext uri="{FF2B5EF4-FFF2-40B4-BE49-F238E27FC236}">
                <a16:creationId xmlns:a16="http://schemas.microsoft.com/office/drawing/2014/main" id="{673DB682-2643-5C57-10E5-1F01B39B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860" y="423333"/>
            <a:ext cx="4693140" cy="6011333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27DE683E-6799-3635-6D24-ACE709445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43" y="1576918"/>
            <a:ext cx="7622389" cy="2961216"/>
          </a:xfrm>
        </p:spPr>
      </p:pic>
    </p:spTree>
    <p:extLst>
      <p:ext uri="{BB962C8B-B14F-4D97-AF65-F5344CB8AC3E}">
        <p14:creationId xmlns:p14="http://schemas.microsoft.com/office/powerpoint/2010/main" val="301168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D7C31490-3AE6-37DC-8330-8DA049FB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758" y="406400"/>
            <a:ext cx="4791242" cy="6045200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959CA7F4-84A1-5BC7-4AF5-F5F3CC6B0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93850"/>
            <a:ext cx="7857067" cy="3052386"/>
          </a:xfrm>
        </p:spPr>
      </p:pic>
    </p:spTree>
    <p:extLst>
      <p:ext uri="{BB962C8B-B14F-4D97-AF65-F5344CB8AC3E}">
        <p14:creationId xmlns:p14="http://schemas.microsoft.com/office/powerpoint/2010/main" val="113089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area&#10;&#10;Description automatically generated">
            <a:extLst>
              <a:ext uri="{FF2B5EF4-FFF2-40B4-BE49-F238E27FC236}">
                <a16:creationId xmlns:a16="http://schemas.microsoft.com/office/drawing/2014/main" id="{87E3D7BA-08E1-3913-B294-CACF7A3B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36" y="255059"/>
            <a:ext cx="4722264" cy="59097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CA94542-1040-1E52-61FD-59E2ED1D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060" y="1746251"/>
            <a:ext cx="7535215" cy="2927350"/>
          </a:xfrm>
        </p:spPr>
      </p:pic>
    </p:spTree>
    <p:extLst>
      <p:ext uri="{BB962C8B-B14F-4D97-AF65-F5344CB8AC3E}">
        <p14:creationId xmlns:p14="http://schemas.microsoft.com/office/powerpoint/2010/main" val="410131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green and orange area&#10;&#10;Description automatically generated">
            <a:extLst>
              <a:ext uri="{FF2B5EF4-FFF2-40B4-BE49-F238E27FC236}">
                <a16:creationId xmlns:a16="http://schemas.microsoft.com/office/drawing/2014/main" id="{67F1BAAA-E135-56E1-DA27-068286F3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626" y="281742"/>
            <a:ext cx="4569497" cy="5486859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33C941CC-6056-099A-DED2-71B4973F1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877" y="1610784"/>
            <a:ext cx="8014678" cy="3113616"/>
          </a:xfrm>
        </p:spPr>
      </p:pic>
    </p:spTree>
    <p:extLst>
      <p:ext uri="{BB962C8B-B14F-4D97-AF65-F5344CB8AC3E}">
        <p14:creationId xmlns:p14="http://schemas.microsoft.com/office/powerpoint/2010/main" val="261527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676498-BBF4-223E-11C5-E5521D09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013" y="229658"/>
            <a:ext cx="4790987" cy="5951009"/>
          </a:xfrm>
          <a:prstGeom prst="rect">
            <a:avLst/>
          </a:prstGeom>
        </p:spPr>
      </p:pic>
      <p:pic>
        <p:nvPicPr>
          <p:cNvPr id="5" name="Content Placeholder 4" descr="A graph showing a graph of gauge&#10;&#10;Description automatically generated with medium confidence">
            <a:extLst>
              <a:ext uri="{FF2B5EF4-FFF2-40B4-BE49-F238E27FC236}">
                <a16:creationId xmlns:a16="http://schemas.microsoft.com/office/drawing/2014/main" id="{59203281-3D8C-B58F-D8C0-F62A645B3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43050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216887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2FA4BD8A-524D-03F2-03B7-434B981B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565" y="133348"/>
            <a:ext cx="4736435" cy="5688917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B0E88D46-89F5-9955-A440-12207F7B1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1543051"/>
            <a:ext cx="7709565" cy="2995083"/>
          </a:xfrm>
        </p:spPr>
      </p:pic>
    </p:spTree>
    <p:extLst>
      <p:ext uri="{BB962C8B-B14F-4D97-AF65-F5344CB8AC3E}">
        <p14:creationId xmlns:p14="http://schemas.microsoft.com/office/powerpoint/2010/main" val="1229232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34935F00-CE68-EEFD-9098-B5A9FC99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491" y="270933"/>
            <a:ext cx="4680509" cy="59097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ED3B2EE1-AE0A-956B-3CED-B8D0AC77B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610" y="1559983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3875825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F2CCE798-9458-605C-96FF-F6248255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36" y="389467"/>
            <a:ext cx="4583864" cy="5757333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54CB508B-E9B7-E4FD-A8C5-5D3CBB067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16592"/>
            <a:ext cx="7952023" cy="3089275"/>
          </a:xfrm>
        </p:spPr>
      </p:pic>
    </p:spTree>
    <p:extLst>
      <p:ext uri="{BB962C8B-B14F-4D97-AF65-F5344CB8AC3E}">
        <p14:creationId xmlns:p14="http://schemas.microsoft.com/office/powerpoint/2010/main" val="158515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E1A88C4E-5EDB-4E22-8B5D-DF5582B9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197" y="220133"/>
            <a:ext cx="4598803" cy="6045200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B82A31FD-ADD0-02AE-DEF0-7C2B42567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82725"/>
            <a:ext cx="7734084" cy="3004608"/>
          </a:xfrm>
        </p:spPr>
      </p:pic>
    </p:spTree>
    <p:extLst>
      <p:ext uri="{BB962C8B-B14F-4D97-AF65-F5344CB8AC3E}">
        <p14:creationId xmlns:p14="http://schemas.microsoft.com/office/powerpoint/2010/main" val="363062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different colored spots&#10;&#10;Description automatically generated with medium confidence">
            <a:extLst>
              <a:ext uri="{FF2B5EF4-FFF2-40B4-BE49-F238E27FC236}">
                <a16:creationId xmlns:a16="http://schemas.microsoft.com/office/drawing/2014/main" id="{99258225-86C2-717B-1ADF-E634DA4A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20" y="423333"/>
            <a:ext cx="4602180" cy="5672667"/>
          </a:xfrm>
          <a:prstGeom prst="rect">
            <a:avLst/>
          </a:prstGeom>
        </p:spPr>
      </p:pic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E6EB7EE7-5249-F8E0-E95A-A903D6BF1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18191"/>
            <a:ext cx="7792098" cy="3055408"/>
          </a:xfrm>
        </p:spPr>
      </p:pic>
    </p:spTree>
    <p:extLst>
      <p:ext uri="{BB962C8B-B14F-4D97-AF65-F5344CB8AC3E}">
        <p14:creationId xmlns:p14="http://schemas.microsoft.com/office/powerpoint/2010/main" val="232676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04" y="905202"/>
            <a:ext cx="11695544" cy="99082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Ghana Baseline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D20511-35D9-738A-9BEB-42A7EB4A5C92}"/>
              </a:ext>
            </a:extLst>
          </p:cNvPr>
          <p:cNvGrpSpPr/>
          <p:nvPr/>
        </p:nvGrpSpPr>
        <p:grpSpPr>
          <a:xfrm>
            <a:off x="4093441" y="842818"/>
            <a:ext cx="7849755" cy="5178316"/>
            <a:chOff x="2171123" y="883227"/>
            <a:chExt cx="7849755" cy="5178316"/>
          </a:xfrm>
        </p:grpSpPr>
        <p:pic>
          <p:nvPicPr>
            <p:cNvPr id="4" name="Picture 3" descr="A diagram of a flash flood&#10;&#10;Description automatically generated">
              <a:extLst>
                <a:ext uri="{FF2B5EF4-FFF2-40B4-BE49-F238E27FC236}">
                  <a16:creationId xmlns:a16="http://schemas.microsoft.com/office/drawing/2014/main" id="{CCDFDBFB-17A9-4101-F67B-45D7878E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123" y="883227"/>
              <a:ext cx="7849755" cy="18761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" name="Picture 4" descr="A blue map with white background&#10;&#10;Description automatically generated">
              <a:extLst>
                <a:ext uri="{FF2B5EF4-FFF2-40B4-BE49-F238E27FC236}">
                  <a16:creationId xmlns:a16="http://schemas.microsoft.com/office/drawing/2014/main" id="{928F8A46-74EC-2816-DF40-FB65D8D7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2942" y="2957058"/>
              <a:ext cx="1153143" cy="14708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 descr="A map of a country&#10;&#10;Description automatically generated">
              <a:extLst>
                <a:ext uri="{FF2B5EF4-FFF2-40B4-BE49-F238E27FC236}">
                  <a16:creationId xmlns:a16="http://schemas.microsoft.com/office/drawing/2014/main" id="{8648F3AF-DDA8-3B66-8F1C-495AA663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7045" y="2951196"/>
              <a:ext cx="1160886" cy="14793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9" name="Picture 8" descr="A green and yellow map&#10;&#10;Description automatically generated">
              <a:extLst>
                <a:ext uri="{FF2B5EF4-FFF2-40B4-BE49-F238E27FC236}">
                  <a16:creationId xmlns:a16="http://schemas.microsoft.com/office/drawing/2014/main" id="{DFFFFFDC-BB4A-5A25-F04D-4398B34B0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4377" y="4377059"/>
              <a:ext cx="1191240" cy="16267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1" name="Picture 10" descr="A map of a country&#10;&#10;Description automatically generated">
              <a:extLst>
                <a:ext uri="{FF2B5EF4-FFF2-40B4-BE49-F238E27FC236}">
                  <a16:creationId xmlns:a16="http://schemas.microsoft.com/office/drawing/2014/main" id="{D9D1E651-56AD-0E96-9658-8BB3D1F68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00" r="185"/>
            <a:stretch/>
          </p:blipFill>
          <p:spPr>
            <a:xfrm>
              <a:off x="4258607" y="4400151"/>
              <a:ext cx="1156961" cy="16613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166E44-D4A5-91C0-BCA5-EAFD0F55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3707" y="4346863"/>
              <a:ext cx="1162301" cy="165916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5" name="Picture 14" descr="A map of a country&#10;&#10;Description automatically generated">
              <a:extLst>
                <a:ext uri="{FF2B5EF4-FFF2-40B4-BE49-F238E27FC236}">
                  <a16:creationId xmlns:a16="http://schemas.microsoft.com/office/drawing/2014/main" id="{E6C16F2A-678F-A1CA-9E23-C518B96D5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5456" y="2944091"/>
              <a:ext cx="1164280" cy="16245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7" name="Picture 16" descr="A map of a country&#10;&#10;Description automatically generated">
              <a:extLst>
                <a:ext uri="{FF2B5EF4-FFF2-40B4-BE49-F238E27FC236}">
                  <a16:creationId xmlns:a16="http://schemas.microsoft.com/office/drawing/2014/main" id="{02C3BE69-09B6-BF80-1945-57B0BE33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67279" y="4404591"/>
              <a:ext cx="1160792" cy="16297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6A1F775D-94AE-494B-67B8-489E29090AD5}"/>
                </a:ext>
              </a:extLst>
            </p:cNvPr>
            <p:cNvSpPr/>
            <p:nvPr/>
          </p:nvSpPr>
          <p:spPr>
            <a:xfrm rot="1500000">
              <a:off x="4647045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D99EC663-1936-32FE-F588-B6F4508CC574}"/>
                </a:ext>
              </a:extLst>
            </p:cNvPr>
            <p:cNvSpPr/>
            <p:nvPr/>
          </p:nvSpPr>
          <p:spPr>
            <a:xfrm rot="-1260000">
              <a:off x="7435272" y="2488045"/>
              <a:ext cx="381000" cy="5426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8AED32-76C6-05FF-9202-F5C44A8E79AF}"/>
                </a:ext>
              </a:extLst>
            </p:cNvPr>
            <p:cNvSpPr txBox="1"/>
            <p:nvPr/>
          </p:nvSpPr>
          <p:spPr>
            <a:xfrm>
              <a:off x="3284681" y="3965863"/>
              <a:ext cx="57265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ea typeface="Roboto"/>
                  <a:cs typeface="Roboto"/>
                </a:rPr>
                <a:t>wm</a:t>
              </a:r>
              <a:endParaRPr lang="en-US"/>
            </a:p>
            <a:p>
              <a:pPr algn="l"/>
              <a:endParaRPr lang="en-US" sz="1200">
                <a:ea typeface="Roboto"/>
                <a:cs typeface="Roboto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037602-A7CD-940A-BEE7-39FB9D4102C5}"/>
                </a:ext>
              </a:extLst>
            </p:cNvPr>
            <p:cNvSpPr txBox="1"/>
            <p:nvPr/>
          </p:nvSpPr>
          <p:spPr>
            <a:xfrm>
              <a:off x="4545445" y="3968173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chemeClr val="bg1"/>
                  </a:solidFill>
                  <a:ea typeface="Roboto"/>
                  <a:cs typeface="Roboto"/>
                </a:rPr>
                <a:t>ksat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5DE14-A0F1-7B65-AC96-5386181B148D}"/>
                </a:ext>
              </a:extLst>
            </p:cNvPr>
            <p:cNvSpPr txBox="1"/>
            <p:nvPr/>
          </p:nvSpPr>
          <p:spPr>
            <a:xfrm>
              <a:off x="2911763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74C85E-0892-2F9C-7B71-97D4B3048119}"/>
                </a:ext>
              </a:extLst>
            </p:cNvPr>
            <p:cNvSpPr txBox="1"/>
            <p:nvPr/>
          </p:nvSpPr>
          <p:spPr>
            <a:xfrm>
              <a:off x="4291445" y="550949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err="1">
                  <a:solidFill>
                    <a:srgbClr val="000000"/>
                  </a:solidFill>
                  <a:ea typeface="Roboto"/>
                  <a:cs typeface="Roboto"/>
                </a:rPr>
                <a:t>im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09ACCC-5800-A381-671E-C01A401A4368}"/>
                </a:ext>
              </a:extLst>
            </p:cNvPr>
            <p:cNvSpPr txBox="1"/>
            <p:nvPr/>
          </p:nvSpPr>
          <p:spPr>
            <a:xfrm>
              <a:off x="7293263" y="4089401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alpha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E452A3-ECC1-5DA0-A8BF-28CA3A50B677}"/>
                </a:ext>
              </a:extLst>
            </p:cNvPr>
            <p:cNvSpPr txBox="1"/>
            <p:nvPr/>
          </p:nvSpPr>
          <p:spPr>
            <a:xfrm>
              <a:off x="6467763" y="5509490"/>
              <a:ext cx="71119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FFFFFF"/>
                  </a:solidFill>
                  <a:ea typeface="Roboto"/>
                  <a:cs typeface="Roboto"/>
                </a:rPr>
                <a:t>alpha0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86FD2E-2DD5-CAA1-DEED-6C18A19FD84F}"/>
                </a:ext>
              </a:extLst>
            </p:cNvPr>
            <p:cNvSpPr txBox="1"/>
            <p:nvPr/>
          </p:nvSpPr>
          <p:spPr>
            <a:xfrm>
              <a:off x="7801262" y="5544126"/>
              <a:ext cx="56688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ea typeface="Roboto"/>
                  <a:cs typeface="Roboto"/>
                </a:rPr>
                <a:t>beta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870DF3-6DEE-EAAF-DB9B-5696D2DF47C5}"/>
              </a:ext>
            </a:extLst>
          </p:cNvPr>
          <p:cNvSpPr txBox="1"/>
          <p:nvPr/>
        </p:nvSpPr>
        <p:spPr>
          <a:xfrm>
            <a:off x="499445" y="3290791"/>
            <a:ext cx="3629499" cy="101566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b="1" dirty="0">
                <a:latin typeface="Roboto"/>
                <a:ea typeface="Verdana"/>
              </a:rPr>
              <a:t>We run 1 year of warm up (2001) and 2002-2020 of </a:t>
            </a:r>
            <a:r>
              <a:rPr lang="en-US" sz="2000" b="1" dirty="0" err="1">
                <a:latin typeface="Roboto"/>
                <a:ea typeface="Verdana"/>
              </a:rPr>
              <a:t>simualtion</a:t>
            </a:r>
            <a:endParaRPr lang="en-US" sz="2000" b="1" dirty="0">
              <a:latin typeface="Roboto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48366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9C5398A3-5A32-D143-FBD4-815B80D15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1" y="167217"/>
            <a:ext cx="4511968" cy="5671418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81548187-8B75-BA22-80A8-0AE70733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32" y="1480607"/>
            <a:ext cx="7957475" cy="3091393"/>
          </a:xfrm>
        </p:spPr>
      </p:pic>
    </p:spTree>
    <p:extLst>
      <p:ext uri="{BB962C8B-B14F-4D97-AF65-F5344CB8AC3E}">
        <p14:creationId xmlns:p14="http://schemas.microsoft.com/office/powerpoint/2010/main" val="3688372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586D44F3-F3F0-DA6F-63CB-13776092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0" y="135466"/>
            <a:ext cx="4673600" cy="6126736"/>
          </a:xfrm>
          <a:prstGeom prst="rect">
            <a:avLst/>
          </a:prstGeom>
        </p:spPr>
      </p:pic>
      <p:pic>
        <p:nvPicPr>
          <p:cNvPr id="5" name="Content Placeholder 4" descr="A graph showing a gauge&#10;&#10;Description automatically generated">
            <a:extLst>
              <a:ext uri="{FF2B5EF4-FFF2-40B4-BE49-F238E27FC236}">
                <a16:creationId xmlns:a16="http://schemas.microsoft.com/office/drawing/2014/main" id="{F8B290BF-5E00-D266-D514-4DA265D61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59983"/>
            <a:ext cx="7622392" cy="2961217"/>
          </a:xfrm>
        </p:spPr>
      </p:pic>
    </p:spTree>
    <p:extLst>
      <p:ext uri="{BB962C8B-B14F-4D97-AF65-F5344CB8AC3E}">
        <p14:creationId xmlns:p14="http://schemas.microsoft.com/office/powerpoint/2010/main" val="380215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066C1E1F-3FBF-9082-B2B7-630112F8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46" y="0"/>
            <a:ext cx="4783654" cy="6231467"/>
          </a:xfrm>
          <a:prstGeom prst="rect">
            <a:avLst/>
          </a:prstGeom>
        </p:spPr>
      </p:pic>
      <p:pic>
        <p:nvPicPr>
          <p:cNvPr id="5" name="Content Placeholder 4" descr="A graph with black dots and blue line&#10;&#10;Description automatically generated">
            <a:extLst>
              <a:ext uri="{FF2B5EF4-FFF2-40B4-BE49-F238E27FC236}">
                <a16:creationId xmlns:a16="http://schemas.microsoft.com/office/drawing/2014/main" id="{B3024A02-FB2B-BD38-C9B8-C59E82985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52058"/>
            <a:ext cx="7465517" cy="2927350"/>
          </a:xfrm>
        </p:spPr>
      </p:pic>
    </p:spTree>
    <p:extLst>
      <p:ext uri="{BB962C8B-B14F-4D97-AF65-F5344CB8AC3E}">
        <p14:creationId xmlns:p14="http://schemas.microsoft.com/office/powerpoint/2010/main" val="2429588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A25A6931-F26F-C687-BA3F-C86E3BBBE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5"/>
          <a:stretch/>
        </p:blipFill>
        <p:spPr>
          <a:xfrm>
            <a:off x="7865191" y="527374"/>
            <a:ext cx="4326809" cy="5367867"/>
          </a:xfrm>
          <a:prstGeom prst="rect">
            <a:avLst/>
          </a:prstGeom>
        </p:spPr>
      </p:pic>
      <p:pic>
        <p:nvPicPr>
          <p:cNvPr id="5" name="Content Placeholder 4" descr="A graph showing 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60FBA3A-3F81-2FE7-9DAC-E3B97298B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97165"/>
            <a:ext cx="8263638" cy="3240306"/>
          </a:xfrm>
        </p:spPr>
      </p:pic>
    </p:spTree>
    <p:extLst>
      <p:ext uri="{BB962C8B-B14F-4D97-AF65-F5344CB8AC3E}">
        <p14:creationId xmlns:p14="http://schemas.microsoft.com/office/powerpoint/2010/main" val="420837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8ED6-223B-94EE-0B09-C21CD213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Ghana 1km – using Dream Calibration</a:t>
            </a:r>
          </a:p>
        </p:txBody>
      </p:sp>
    </p:spTree>
    <p:extLst>
      <p:ext uri="{BB962C8B-B14F-4D97-AF65-F5344CB8AC3E}">
        <p14:creationId xmlns:p14="http://schemas.microsoft.com/office/powerpoint/2010/main" val="3966508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large land with many rivers&#10;&#10;Description automatically generated with medium confidence">
            <a:extLst>
              <a:ext uri="{FF2B5EF4-FFF2-40B4-BE49-F238E27FC236}">
                <a16:creationId xmlns:a16="http://schemas.microsoft.com/office/drawing/2014/main" id="{B361EAF3-BF9D-EFC7-E7FD-97D8BED2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5"/>
          <a:stretch/>
        </p:blipFill>
        <p:spPr>
          <a:xfrm>
            <a:off x="9044594" y="0"/>
            <a:ext cx="2763971" cy="3429000"/>
          </a:xfrm>
          <a:prstGeom prst="rect">
            <a:avLst/>
          </a:prstGeom>
        </p:spPr>
      </p:pic>
      <p:pic>
        <p:nvPicPr>
          <p:cNvPr id="5" name="Content Placeholder 4" descr="A graph showing 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C7C6009-6485-11F9-5253-4313050D8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1" y="188694"/>
            <a:ext cx="8263638" cy="3240306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520A4082-6A18-632D-A23C-A4F7BE0EE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35" y="3417242"/>
            <a:ext cx="10186965" cy="325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84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31B6127E-4126-0F10-3B9E-D803BEE5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96" y="3146142"/>
            <a:ext cx="10735607" cy="3427212"/>
          </a:xfrm>
          <a:prstGeom prst="rect">
            <a:avLst/>
          </a:prstGeom>
        </p:spPr>
      </p:pic>
      <p:pic>
        <p:nvPicPr>
          <p:cNvPr id="10" name="Picture 9" descr="A map of a mountain range&#10;&#10;Description automatically generated">
            <a:extLst>
              <a:ext uri="{FF2B5EF4-FFF2-40B4-BE49-F238E27FC236}">
                <a16:creationId xmlns:a16="http://schemas.microsoft.com/office/drawing/2014/main" id="{89E6B794-5ED5-F0E2-C2FD-FDACF86D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568" y="284646"/>
            <a:ext cx="2019453" cy="2630658"/>
          </a:xfrm>
          <a:prstGeom prst="rect">
            <a:avLst/>
          </a:prstGeom>
        </p:spPr>
      </p:pic>
      <p:pic>
        <p:nvPicPr>
          <p:cNvPr id="11" name="Content Placeholder 4" descr="A graph with black dots and blue line&#10;&#10;Description automatically generated">
            <a:extLst>
              <a:ext uri="{FF2B5EF4-FFF2-40B4-BE49-F238E27FC236}">
                <a16:creationId xmlns:a16="http://schemas.microsoft.com/office/drawing/2014/main" id="{756CD4F5-1A36-2744-7E66-7E5A56D5C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36431" y="0"/>
            <a:ext cx="8088923" cy="3171798"/>
          </a:xfrm>
        </p:spPr>
      </p:pic>
    </p:spTree>
    <p:extLst>
      <p:ext uri="{BB962C8B-B14F-4D97-AF65-F5344CB8AC3E}">
        <p14:creationId xmlns:p14="http://schemas.microsoft.com/office/powerpoint/2010/main" val="329380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0AAE06DC-1F72-EC69-DF14-6DC2945E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95" y="0"/>
            <a:ext cx="10547953" cy="3367305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671F7A00-D674-30B0-29D7-7E3EFED2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5" y="3367305"/>
            <a:ext cx="10547951" cy="33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10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8FB0095-F16E-22CA-4CCA-15992184B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3284000"/>
          </a:xfrm>
        </p:spPr>
      </p:pic>
      <p:pic>
        <p:nvPicPr>
          <p:cNvPr id="7" name="Picture 6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B0B7F8EF-B512-3E81-C7EE-8941BB985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3428999"/>
            <a:ext cx="10286999" cy="32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 showing a number of data&#10;&#10;AI-generated content may be incorrect.">
            <a:extLst>
              <a:ext uri="{FF2B5EF4-FFF2-40B4-BE49-F238E27FC236}">
                <a16:creationId xmlns:a16="http://schemas.microsoft.com/office/drawing/2014/main" id="{5F57E224-A016-194F-F8C7-E639FFD08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823" y="0"/>
            <a:ext cx="10287000" cy="3284000"/>
          </a:xfrm>
        </p:spPr>
      </p:pic>
      <p:pic>
        <p:nvPicPr>
          <p:cNvPr id="7" name="Picture 6" descr="A graph of a graph showing the amount of water in the water&#10;&#10;AI-generated content may be incorrect.">
            <a:extLst>
              <a:ext uri="{FF2B5EF4-FFF2-40B4-BE49-F238E27FC236}">
                <a16:creationId xmlns:a16="http://schemas.microsoft.com/office/drawing/2014/main" id="{539A8915-8F3C-0347-6F48-AF290A52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24" y="3284000"/>
            <a:ext cx="10287004" cy="32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4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38C-3DC3-1EBE-F7E9-D18FBA46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55" y="-39757"/>
            <a:ext cx="8068524" cy="7553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Gauge stations at 1km.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870DF3-6DEE-EAAF-DB9B-5696D2DF47C5}"/>
              </a:ext>
            </a:extLst>
          </p:cNvPr>
          <p:cNvSpPr txBox="1"/>
          <p:nvPr/>
        </p:nvSpPr>
        <p:spPr>
          <a:xfrm>
            <a:off x="6757878" y="4521675"/>
            <a:ext cx="3455821" cy="1458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currently have 21 stations.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run with 20 </a:t>
            </a:r>
            <a:r>
              <a:rPr lang="en-US" sz="2000" dirty="0" err="1"/>
              <a:t>stastations</a:t>
            </a:r>
            <a:endParaRPr lang="en-US" sz="2000" dirty="0"/>
          </a:p>
        </p:txBody>
      </p:sp>
      <p:pic>
        <p:nvPicPr>
          <p:cNvPr id="4" name="Picture 3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C156F28C-C9D0-C097-C08E-AD2E91DEB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83" y="877550"/>
            <a:ext cx="6389346" cy="348219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map of a river&#10;&#10;Description automatically generated">
            <a:extLst>
              <a:ext uri="{FF2B5EF4-FFF2-40B4-BE49-F238E27FC236}">
                <a16:creationId xmlns:a16="http://schemas.microsoft.com/office/drawing/2014/main" id="{5DD56B99-CD47-EC9C-5423-5399A67F7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1" t="8985" r="6864" b="10242"/>
          <a:stretch/>
        </p:blipFill>
        <p:spPr>
          <a:xfrm>
            <a:off x="0" y="337930"/>
            <a:ext cx="6029262" cy="55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37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19BE1423-D41D-E6ED-28EB-862435867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3284000"/>
          </a:xfrm>
        </p:spPr>
      </p:pic>
      <p:pic>
        <p:nvPicPr>
          <p:cNvPr id="7" name="Picture 6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21EE097-5E8A-3CDD-5A03-3E1373BC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98" y="3284000"/>
            <a:ext cx="10498602" cy="335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0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93786172-6D72-C6A6-88D3-6C0450D0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688" y="145000"/>
            <a:ext cx="10287000" cy="3284000"/>
          </a:xfrm>
        </p:spPr>
      </p:pic>
      <p:pic>
        <p:nvPicPr>
          <p:cNvPr id="7" name="Picture 6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5B136529-92A1-C7FB-21D3-F6D4D2609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88" y="3429000"/>
            <a:ext cx="10287000" cy="32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37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0B91CFCA-B12D-2007-705E-9148C087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4" y="0"/>
            <a:ext cx="10480431" cy="3345750"/>
          </a:xfrm>
          <a:prstGeom prst="rect">
            <a:avLst/>
          </a:prstGeom>
        </p:spPr>
      </p:pic>
      <p:pic>
        <p:nvPicPr>
          <p:cNvPr id="7" name="Picture 6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600559B8-BB97-25FC-E474-F7633943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4" y="3345750"/>
            <a:ext cx="10480431" cy="334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44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a number of data&#10;&#10;AI-generated content may be incorrect.">
            <a:extLst>
              <a:ext uri="{FF2B5EF4-FFF2-40B4-BE49-F238E27FC236}">
                <a16:creationId xmlns:a16="http://schemas.microsoft.com/office/drawing/2014/main" id="{6F0E7BDF-3C2D-183F-9256-43140D6D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4" y="0"/>
            <a:ext cx="10607040" cy="3386168"/>
          </a:xfrm>
          <a:prstGeom prst="rect">
            <a:avLst/>
          </a:prstGeom>
        </p:spPr>
      </p:pic>
      <p:pic>
        <p:nvPicPr>
          <p:cNvPr id="7" name="Picture 6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9FF7833-2BC2-A7F3-7C93-D66F65CED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4" y="3350736"/>
            <a:ext cx="10733649" cy="34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19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a number of data&#10;&#10;AI-generated content may be incorrect.">
            <a:extLst>
              <a:ext uri="{FF2B5EF4-FFF2-40B4-BE49-F238E27FC236}">
                <a16:creationId xmlns:a16="http://schemas.microsoft.com/office/drawing/2014/main" id="{593DAAD9-7161-C765-F15E-E4EF7D75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" y="1328181"/>
            <a:ext cx="10998403" cy="351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43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185F-1545-D788-5E31-A4728ECC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6424"/>
            <a:ext cx="10287000" cy="1331865"/>
          </a:xfrm>
        </p:spPr>
        <p:txBody>
          <a:bodyPr/>
          <a:lstStyle/>
          <a:p>
            <a:r>
              <a:rPr lang="en-US" dirty="0"/>
              <a:t>Seasonal evaluation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E789C-A322-6F3B-AE64-8333ADF2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8667"/>
          <a:stretch/>
        </p:blipFill>
        <p:spPr>
          <a:xfrm>
            <a:off x="0" y="1200404"/>
            <a:ext cx="6204062" cy="3104310"/>
          </a:xfrm>
          <a:prstGeom prst="rect">
            <a:avLst/>
          </a:prstGeom>
        </p:spPr>
      </p:pic>
      <p:pic>
        <p:nvPicPr>
          <p:cNvPr id="9" name="Picture 8" descr="A graph of anomalies and dispersion of anomalies&#10;&#10;AI-generated content may be incorrect.">
            <a:extLst>
              <a:ext uri="{FF2B5EF4-FFF2-40B4-BE49-F238E27FC236}">
                <a16:creationId xmlns:a16="http://schemas.microsoft.com/office/drawing/2014/main" id="{287DE843-3F52-604D-B709-75CB883E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62" y="1200404"/>
            <a:ext cx="5987936" cy="27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42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growth of the month&#10;&#10;AI-generated content may be incorrect.">
            <a:extLst>
              <a:ext uri="{FF2B5EF4-FFF2-40B4-BE49-F238E27FC236}">
                <a16:creationId xmlns:a16="http://schemas.microsoft.com/office/drawing/2014/main" id="{BC6227C0-88BE-276E-286B-0B3557BC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986"/>
            <a:ext cx="6227729" cy="3075326"/>
          </a:xfrm>
          <a:prstGeom prst="rect">
            <a:avLst/>
          </a:prstGeom>
        </p:spPr>
      </p:pic>
      <p:pic>
        <p:nvPicPr>
          <p:cNvPr id="7" name="Picture 6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FA4F0FA9-6CAB-91AD-6E37-9401F310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1"/>
          <a:stretch/>
        </p:blipFill>
        <p:spPr>
          <a:xfrm>
            <a:off x="6330462" y="1082986"/>
            <a:ext cx="5861538" cy="28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99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9C0700BA-2FE3-8619-781E-37D79F96C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052799" cy="3500659"/>
          </a:xfrm>
        </p:spPr>
      </p:pic>
      <p:pic>
        <p:nvPicPr>
          <p:cNvPr id="7" name="Picture 6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26D51CD2-1EA4-920F-B85F-3A8C20F6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3"/>
          <a:stretch/>
        </p:blipFill>
        <p:spPr>
          <a:xfrm>
            <a:off x="5036234" y="3429000"/>
            <a:ext cx="7155766" cy="32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12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D78446-9D62-223B-EC04-672E61496B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9009"/>
          <a:stretch/>
        </p:blipFill>
        <p:spPr>
          <a:xfrm>
            <a:off x="0" y="0"/>
            <a:ext cx="6772120" cy="3334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2654F-B1AE-EF66-E0B1-441B6842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668"/>
          <a:stretch/>
        </p:blipFill>
        <p:spPr>
          <a:xfrm>
            <a:off x="5419880" y="3316849"/>
            <a:ext cx="6772120" cy="30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31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B3CF32-FF4C-EBB7-C4D0-E8C580A8D4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8930"/>
          <a:stretch/>
        </p:blipFill>
        <p:spPr>
          <a:xfrm>
            <a:off x="0" y="0"/>
            <a:ext cx="7038677" cy="3478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5F23A-A0F2-119E-86E5-7334BE7F0B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494"/>
          <a:stretch/>
        </p:blipFill>
        <p:spPr>
          <a:xfrm>
            <a:off x="5300078" y="3478444"/>
            <a:ext cx="6891922" cy="31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2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78032C2-DAE4-8195-73A0-2259ECAC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59" y="4088722"/>
            <a:ext cx="5387663" cy="2086911"/>
          </a:xfrm>
          <a:prstGeom prst="rect">
            <a:avLst/>
          </a:prstGeom>
        </p:spPr>
      </p:pic>
      <p:pic>
        <p:nvPicPr>
          <p:cNvPr id="15" name="Picture 1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A56E2F2-276E-A5F7-23D5-ED80A03D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942" y="2073715"/>
            <a:ext cx="5409127" cy="2108373"/>
          </a:xfrm>
          <a:prstGeom prst="rect">
            <a:avLst/>
          </a:prstGeom>
        </p:spPr>
      </p:pic>
      <p:pic>
        <p:nvPicPr>
          <p:cNvPr id="19" name="Picture 1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3DBF58C-5F76-6038-809A-11292C07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42" y="23828"/>
            <a:ext cx="5387663" cy="2060080"/>
          </a:xfrm>
          <a:prstGeom prst="rect">
            <a:avLst/>
          </a:prstGeom>
        </p:spPr>
      </p:pic>
      <p:pic>
        <p:nvPicPr>
          <p:cNvPr id="20" name="Picture 19" descr="A graph with blue lines&#10;&#10;Description automatically generated">
            <a:extLst>
              <a:ext uri="{FF2B5EF4-FFF2-40B4-BE49-F238E27FC236}">
                <a16:creationId xmlns:a16="http://schemas.microsoft.com/office/drawing/2014/main" id="{87475A9C-ACBC-746A-FAF6-AC94267F0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09" y="4088722"/>
            <a:ext cx="5183747" cy="2022515"/>
          </a:xfrm>
          <a:prstGeom prst="rect">
            <a:avLst/>
          </a:prstGeom>
        </p:spPr>
      </p:pic>
      <p:pic>
        <p:nvPicPr>
          <p:cNvPr id="24" name="Picture 2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D758FE2-5C8C-F7AF-9D1D-957CFCC66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9" y="2060299"/>
            <a:ext cx="5183748" cy="2029429"/>
          </a:xfrm>
          <a:prstGeom prst="rect">
            <a:avLst/>
          </a:prstGeom>
        </p:spPr>
      </p:pic>
      <p:pic>
        <p:nvPicPr>
          <p:cNvPr id="25" name="Picture 2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05F6B89-3301-3FF9-09BB-EF58D39DE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26" y="48155"/>
            <a:ext cx="5183747" cy="2011783"/>
          </a:xfrm>
          <a:prstGeom prst="rect">
            <a:avLst/>
          </a:prstGeom>
        </p:spPr>
      </p:pic>
      <p:pic>
        <p:nvPicPr>
          <p:cNvPr id="30" name="Graphic 29" descr="Thumbs Down outline">
            <a:extLst>
              <a:ext uri="{FF2B5EF4-FFF2-40B4-BE49-F238E27FC236}">
                <a16:creationId xmlns:a16="http://schemas.microsoft.com/office/drawing/2014/main" id="{2716BEFB-6848-9BE8-4304-0B1C839E87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281733" y="2058473"/>
            <a:ext cx="731520" cy="777240"/>
          </a:xfrm>
          <a:prstGeom prst="rect">
            <a:avLst/>
          </a:prstGeom>
        </p:spPr>
      </p:pic>
      <p:pic>
        <p:nvPicPr>
          <p:cNvPr id="31" name="Graphic 30" descr="Thumbs Down outline">
            <a:extLst>
              <a:ext uri="{FF2B5EF4-FFF2-40B4-BE49-F238E27FC236}">
                <a16:creationId xmlns:a16="http://schemas.microsoft.com/office/drawing/2014/main" id="{A5ACC9BD-EB5A-5BDD-0ED2-F2C48FE73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91440" y="3079660"/>
            <a:ext cx="84582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87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ADD57-4ED6-CDF9-BFA9-8423B9FC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8930"/>
          <a:stretch/>
        </p:blipFill>
        <p:spPr>
          <a:xfrm>
            <a:off x="141056" y="90310"/>
            <a:ext cx="6755881" cy="3338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722C2-07F9-2083-47E5-65344BBE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329"/>
          <a:stretch/>
        </p:blipFill>
        <p:spPr>
          <a:xfrm>
            <a:off x="4814517" y="3282242"/>
            <a:ext cx="7236427" cy="33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21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D22963-2C80-BA2D-5D8C-6549EA5D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8765"/>
          <a:stretch/>
        </p:blipFill>
        <p:spPr>
          <a:xfrm>
            <a:off x="0" y="0"/>
            <a:ext cx="6581422" cy="3277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3C317-E802-A8F2-2DC4-E1878F81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329"/>
          <a:stretch/>
        </p:blipFill>
        <p:spPr>
          <a:xfrm>
            <a:off x="5201668" y="3149599"/>
            <a:ext cx="6826587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39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3DFD8-D73D-9832-8AC2-818D65D6AB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8930"/>
          <a:stretch/>
        </p:blipFill>
        <p:spPr>
          <a:xfrm>
            <a:off x="141055" y="31045"/>
            <a:ext cx="6875807" cy="3397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7097D-3306-A9FB-DFE6-47B93E12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494"/>
          <a:stretch/>
        </p:blipFill>
        <p:spPr>
          <a:xfrm>
            <a:off x="5316193" y="3239912"/>
            <a:ext cx="6824188" cy="31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51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F7A412-2879-8E6A-393B-9C961739C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79400"/>
          <a:stretch/>
        </p:blipFill>
        <p:spPr>
          <a:xfrm>
            <a:off x="0" y="55221"/>
            <a:ext cx="6808763" cy="32897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72E59-5F10-A93C-45EF-0946F6F7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000"/>
          <a:stretch/>
        </p:blipFill>
        <p:spPr>
          <a:xfrm>
            <a:off x="5499969" y="3429000"/>
            <a:ext cx="6692031" cy="31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map of a mountain range&#10;&#10;Description automatically generated">
            <a:extLst>
              <a:ext uri="{FF2B5EF4-FFF2-40B4-BE49-F238E27FC236}">
                <a16:creationId xmlns:a16="http://schemas.microsoft.com/office/drawing/2014/main" id="{B17D49A8-46AD-6F6F-1F8E-3885E2383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0"/>
          <a:stretch/>
        </p:blipFill>
        <p:spPr>
          <a:xfrm>
            <a:off x="7536704" y="355600"/>
            <a:ext cx="4527477" cy="5892800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537B770-8F33-B4B0-B6F9-B97731353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5861"/>
            <a:ext cx="7866722" cy="30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B2E456A8-97F5-F8BC-C23A-786453E5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041" y="338667"/>
            <a:ext cx="4762959" cy="6002867"/>
          </a:xfrm>
          <a:prstGeom prst="rect">
            <a:avLst/>
          </a:prstGeom>
        </p:spPr>
      </p:pic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38051B9D-2085-0489-D55E-80A00A3A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3" y="1358803"/>
            <a:ext cx="7536188" cy="29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3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 range&#10;&#10;Description automatically generated">
            <a:extLst>
              <a:ext uri="{FF2B5EF4-FFF2-40B4-BE49-F238E27FC236}">
                <a16:creationId xmlns:a16="http://schemas.microsoft.com/office/drawing/2014/main" id="{F3B01A55-9680-E422-5B97-64B5C258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263" y="135248"/>
            <a:ext cx="4925401" cy="6028485"/>
          </a:xfrm>
          <a:prstGeom prst="rect">
            <a:avLst/>
          </a:prstGeom>
        </p:spPr>
      </p:pic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CB077459-0A29-CE3E-D7FC-80316F12B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" y="1642533"/>
            <a:ext cx="7627840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7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9A5C3669-1566-5B0E-D5A0-7030204D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55600"/>
            <a:ext cx="4381825" cy="5892800"/>
          </a:xfrm>
          <a:prstGeom prst="rect">
            <a:avLst/>
          </a:prstGeom>
        </p:spPr>
      </p:pic>
      <p:pic>
        <p:nvPicPr>
          <p:cNvPr id="5" name="Picture 4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55220EA-EBC6-CB5E-2985-E3B48C596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8770"/>
            <a:ext cx="7772400" cy="30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mountain range&#10;&#10;Description automatically generated">
            <a:extLst>
              <a:ext uri="{FF2B5EF4-FFF2-40B4-BE49-F238E27FC236}">
                <a16:creationId xmlns:a16="http://schemas.microsoft.com/office/drawing/2014/main" id="{BC949A5D-145B-31FE-67E1-A7B75DF7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123" y="455082"/>
            <a:ext cx="4254877" cy="5520267"/>
          </a:xfrm>
          <a:prstGeom prst="rect">
            <a:avLst/>
          </a:prstGeom>
        </p:spPr>
      </p:pic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F0A61A3C-0943-CC45-4695-A828BEBEF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48340"/>
            <a:ext cx="7897361" cy="3096683"/>
          </a:xfrm>
        </p:spPr>
      </p:pic>
    </p:spTree>
    <p:extLst>
      <p:ext uri="{BB962C8B-B14F-4D97-AF65-F5344CB8AC3E}">
        <p14:creationId xmlns:p14="http://schemas.microsoft.com/office/powerpoint/2010/main" val="87162466"/>
      </p:ext>
    </p:extLst>
  </p:cSld>
  <p:clrMapOvr>
    <a:masterClrMapping/>
  </p:clrMapOvr>
</p:sld>
</file>

<file path=ppt/theme/theme1.xml><?xml version="1.0" encoding="utf-8"?>
<a:theme xmlns:a="http://schemas.openxmlformats.org/drawingml/2006/main" name="IOWA-PPT-Template-Widescreen-2022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1773A6C7ECA448A8D146685E89904" ma:contentTypeVersion="4" ma:contentTypeDescription="Create a new document." ma:contentTypeScope="" ma:versionID="7438d164fcdcd96fec441ca2c2b34d2e">
  <xsd:schema xmlns:xsd="http://www.w3.org/2001/XMLSchema" xmlns:xs="http://www.w3.org/2001/XMLSchema" xmlns:p="http://schemas.microsoft.com/office/2006/metadata/properties" xmlns:ns2="3853cb34-a772-4a8e-8b29-c5ad0801bd3c" targetNamespace="http://schemas.microsoft.com/office/2006/metadata/properties" ma:root="true" ma:fieldsID="51b6c89e850702a21ed47beb21b1a175" ns2:_="">
    <xsd:import namespace="3853cb34-a772-4a8e-8b29-c5ad0801bd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3cb34-a772-4a8e-8b29-c5ad0801bd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9E6165-40BB-4484-9305-9E98B9900F65}">
  <ds:schemaRefs>
    <ds:schemaRef ds:uri="3853cb34-a772-4a8e-8b29-c5ad0801bd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821304C-DFC2-4121-A3A1-819C4779F2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4091A9-1004-4CA2-AC4D-BB381F89AFEC}">
  <ds:schemaRefs>
    <ds:schemaRef ds:uri="3853cb34-a772-4a8e-8b29-c5ad0801bd3c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IOWA-PPT-Template-Widescreen-2022</Template>
  <TotalTime>164</TotalTime>
  <Words>53</Words>
  <Application>Microsoft Macintosh PowerPoint</Application>
  <PresentationFormat>Widescreen</PresentationFormat>
  <Paragraphs>19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Roboto</vt:lpstr>
      <vt:lpstr>Roboto Black</vt:lpstr>
      <vt:lpstr>IOWA-PPT-Template-Widescreen-2022</vt:lpstr>
      <vt:lpstr>GHANA CALIBRATION 1km </vt:lpstr>
      <vt:lpstr>Ghana Baseline</vt:lpstr>
      <vt:lpstr>Gauge stations at 1km.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Ghana 1km – using Dream Calibration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Seasonal evaluation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AVANCES GENERALES</dc:title>
  <dc:creator>Robledo Delgado, Vanessa</dc:creator>
  <cp:lastModifiedBy>Robledo Delgado, Vanessa</cp:lastModifiedBy>
  <cp:revision>4</cp:revision>
  <dcterms:created xsi:type="dcterms:W3CDTF">2024-02-07T15:41:07Z</dcterms:created>
  <dcterms:modified xsi:type="dcterms:W3CDTF">2025-05-05T14:42:40Z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0x010100A171773A6C7ECA448A8D146685E89904</vt:lpwstr>
  </property>
</Properties>
</file>